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22" r:id="rId1"/>
  </p:sldMasterIdLst>
  <p:notesMasterIdLst>
    <p:notesMasterId r:id="rId10"/>
  </p:notesMasterIdLst>
  <p:handoutMasterIdLst>
    <p:handoutMasterId r:id="rId11"/>
  </p:handoutMasterIdLst>
  <p:sldIdLst>
    <p:sldId id="371" r:id="rId2"/>
    <p:sldId id="348" r:id="rId3"/>
    <p:sldId id="357" r:id="rId4"/>
    <p:sldId id="377" r:id="rId5"/>
    <p:sldId id="374" r:id="rId6"/>
    <p:sldId id="378" r:id="rId7"/>
    <p:sldId id="375" r:id="rId8"/>
    <p:sldId id="381" r:id="rId9"/>
  </p:sldIdLst>
  <p:sldSz cx="9144000" cy="6858000" type="screen4x3"/>
  <p:notesSz cx="9926638" cy="679767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578F2"/>
    <a:srgbClr val="007DC3"/>
    <a:srgbClr val="5C81CE"/>
    <a:srgbClr val="FFFFFF"/>
    <a:srgbClr val="00FFCC"/>
    <a:srgbClr val="F9FDDB"/>
    <a:srgbClr val="CCFF99"/>
    <a:srgbClr val="FFCC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3201" autoAdjust="0"/>
  </p:normalViewPr>
  <p:slideViewPr>
    <p:cSldViewPr snapToGrid="0">
      <p:cViewPr varScale="1">
        <p:scale>
          <a:sx n="82" d="100"/>
          <a:sy n="82" d="100"/>
        </p:scale>
        <p:origin x="145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37" d="100"/>
          <a:sy n="137" d="100"/>
        </p:scale>
        <p:origin x="-1380" y="-96"/>
      </p:cViewPr>
      <p:guideLst>
        <p:guide orient="horz" pos="2141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73050" y="6465888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95" tIns="45747" rIns="91495" bIns="45747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n-GB" sz="1400">
              <a:latin typeface="Arial" charset="0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0" y="6378575"/>
            <a:ext cx="9926638" cy="20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95" tIns="45747" rIns="91495" bIns="45747">
            <a:spAutoFit/>
          </a:bodyPr>
          <a:lstStyle>
            <a:lvl1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GB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Copyright © 2017 - </a:t>
            </a:r>
            <a:r>
              <a:rPr lang="en-GB" sz="700" dirty="0" err="1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SCK•CEN</a:t>
            </a:r>
            <a:r>
              <a:rPr lang="en-GB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- </a:t>
            </a:r>
            <a:r>
              <a:rPr lang="en-US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This presentation contains data, information and formats for dedicated use only and may not be communicated, copied, reproduced, distributed or cited without the explicit written permission of </a:t>
            </a:r>
            <a:r>
              <a:rPr lang="en-US" sz="700" dirty="0" err="1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SCK•CEN</a:t>
            </a:r>
            <a:r>
              <a:rPr lang="en-US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905966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7150" y="3249613"/>
            <a:ext cx="72707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26" tIns="45157" rIns="91926" bIns="45157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noProof="0"/>
          </a:p>
        </p:txBody>
      </p:sp>
      <p:sp>
        <p:nvSpPr>
          <p:cNvPr id="16387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5013" y="517525"/>
            <a:ext cx="3378200" cy="25336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0" y="6378575"/>
            <a:ext cx="9926638" cy="20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95" tIns="45747" rIns="91495" bIns="45747">
            <a:spAutoFit/>
          </a:bodyPr>
          <a:lstStyle>
            <a:lvl1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0388"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75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47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19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59188" eaLnBrk="0" fontAlgn="base" hangingPunct="0">
              <a:spcBef>
                <a:spcPct val="0"/>
              </a:spcBef>
              <a:spcAft>
                <a:spcPct val="0"/>
              </a:spcAft>
              <a:tabLst>
                <a:tab pos="93313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GB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Copyright © 2017 - </a:t>
            </a:r>
            <a:r>
              <a:rPr lang="en-GB" sz="700" dirty="0" err="1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SCK•CEN</a:t>
            </a:r>
            <a:r>
              <a:rPr lang="en-GB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- </a:t>
            </a:r>
            <a:r>
              <a:rPr lang="en-US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This presentation contains data, information and formats for dedicated use only and may not be communicated, copied, reproduced, distributed or cited without the explicit written permission of </a:t>
            </a:r>
            <a:r>
              <a:rPr lang="en-US" sz="700" dirty="0" err="1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SCK•CEN</a:t>
            </a:r>
            <a:r>
              <a:rPr lang="en-US" sz="7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28963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76200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32042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69530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err="1" smtClean="0"/>
              <a:t>peiple</a:t>
            </a:r>
            <a:r>
              <a:rPr lang="en-US" dirty="0" smtClean="0"/>
              <a:t> know or what they want to know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425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131" y="2130425"/>
            <a:ext cx="8562643" cy="1470025"/>
          </a:xfrm>
        </p:spPr>
        <p:txBody>
          <a:bodyPr/>
          <a:lstStyle>
            <a:lvl1pPr algn="ctr">
              <a:defRPr sz="4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57" y="3886200"/>
            <a:ext cx="8584792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  <a:endParaRPr lang="nl-BE" dirty="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2019-12-04</a:t>
            </a:fld>
            <a:endParaRPr lang="nl-BE" dirty="0"/>
          </a:p>
        </p:txBody>
      </p:sp>
      <p:sp>
        <p:nvSpPr>
          <p:cNvPr id="9" name="Rectangle 16"/>
          <p:cNvSpPr txBox="1">
            <a:spLocks noChangeArrowheads="1"/>
          </p:cNvSpPr>
          <p:nvPr/>
        </p:nvSpPr>
        <p:spPr>
          <a:xfrm>
            <a:off x="3803648" y="6456308"/>
            <a:ext cx="1543792" cy="32514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/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42" y="467833"/>
            <a:ext cx="8579821" cy="500801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5" y="1148317"/>
            <a:ext cx="8573386" cy="5092126"/>
          </a:xfr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buClr>
                <a:srgbClr val="007DC3"/>
              </a:buCl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 sz="16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 sz="14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nl-BE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/>
        </p:nvCxnSpPr>
        <p:spPr bwMode="auto">
          <a:xfrm flipH="1">
            <a:off x="391886" y="1054833"/>
            <a:ext cx="839585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" name="Picture 4">
            <a:extLst>
              <a:ext uri="{FF2B5EF4-FFF2-40B4-BE49-F238E27FC236}">
                <a16:creationId xmlns:a16="http://schemas.microsoft.com/office/drawing/2014/main" id="{7E9829BC-FA3D-6F4D-A0E1-7D3F9AA0D182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15" y="419465"/>
            <a:ext cx="1795780" cy="597535"/>
          </a:xfrm>
          <a:prstGeom prst="rect">
            <a:avLst/>
          </a:prstGeom>
        </p:spPr>
      </p:pic>
    </p:spTree>
  </p:cSld>
  <p:clrMapOvr>
    <a:masterClrMapping/>
  </p:clrMapOvr>
  <p:transition/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O:\DOKUMENT\Diensten\COM\MPR\mpr\Corporate_design\SCKCEN\60jaar SCK•CEN\huisstijl\elements\balk60yond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9998"/>
            <a:ext cx="9150884" cy="604499"/>
          </a:xfrm>
          <a:prstGeom prst="rect">
            <a:avLst/>
          </a:prstGeom>
          <a:noFill/>
          <a:effectLst>
            <a:innerShdw blurRad="114300" dist="165100" dir="16200000">
              <a:schemeClr val="accent1">
                <a:lumMod val="50000"/>
                <a:alpha val="50000"/>
              </a:schemeClr>
            </a:innerShdw>
            <a:reflection stA="45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8406" y="541338"/>
            <a:ext cx="8580957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7152" tIns="37152" rIns="37152" bIns="3715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/>
              <a:t>Clic para editar título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6446" y="1443841"/>
            <a:ext cx="8562753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3219" tIns="41610" rIns="83219" bIns="416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endParaRPr lang="en-US" dirty="0"/>
          </a:p>
        </p:txBody>
      </p:sp>
      <p:pic>
        <p:nvPicPr>
          <p:cNvPr id="6" name="Picture 2" descr="O:\DOKUMENT\Diensten\COM\MPR\mpr\Corporate_design\SCKCEN\60jaar SCK•CEN\huisstijl\elements\balk_60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258855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accent1">
                <a:lumMod val="50000"/>
              </a:schemeClr>
            </a:outerShdw>
          </a:effectLst>
        </p:spPr>
      </p:pic>
      <p:sp>
        <p:nvSpPr>
          <p:cNvPr id="1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35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</p:sldLayoutIdLst>
  <p:transition/>
  <p:hf sldNum="0" hdr="0" dt="0"/>
  <p:txStyles>
    <p:titleStyle>
      <a:lvl1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 b="0">
          <a:solidFill>
            <a:schemeClr val="accent4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2pPr>
      <a:lvl3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3pPr>
      <a:lvl4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4pPr>
      <a:lvl5pPr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5pPr>
      <a:lvl6pPr marL="4572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6pPr>
      <a:lvl7pPr marL="9144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7pPr>
      <a:lvl8pPr marL="13716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8pPr>
      <a:lvl9pPr marL="1828800" algn="r" defTabSz="685800" rtl="0" eaLnBrk="1" fontAlgn="base" hangingPunct="1">
        <a:lnSpc>
          <a:spcPct val="80000"/>
        </a:lnSpc>
        <a:spcBef>
          <a:spcPct val="0"/>
        </a:spcBef>
        <a:spcAft>
          <a:spcPct val="0"/>
        </a:spcAft>
        <a:tabLst>
          <a:tab pos="6173788" algn="l"/>
        </a:tabLst>
        <a:defRPr sz="2600">
          <a:solidFill>
            <a:schemeClr val="accent1"/>
          </a:solidFill>
          <a:latin typeface="Arial" charset="0"/>
        </a:defRPr>
      </a:lvl9pPr>
    </p:titleStyle>
    <p:bodyStyle>
      <a:lvl1pPr marL="309563" indent="-309563" algn="l" defTabSz="685800" rtl="0" eaLnBrk="1" fontAlgn="base" hangingPunct="1">
        <a:spcBef>
          <a:spcPct val="20000"/>
        </a:spcBef>
        <a:spcAft>
          <a:spcPct val="0"/>
        </a:spcAft>
        <a:buClr>
          <a:schemeClr val="accent1">
            <a:lumMod val="50000"/>
          </a:schemeClr>
        </a:buClr>
        <a:buSzPct val="100000"/>
        <a:buFont typeface="Wingdings" pitchFamily="2" charset="2"/>
        <a:buChar char="l"/>
        <a:defRPr sz="2200">
          <a:solidFill>
            <a:schemeClr val="tx1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666750" indent="-244475" algn="l" defTabSz="685800" rtl="0" eaLnBrk="1" fontAlgn="base" hangingPunct="1">
        <a:spcBef>
          <a:spcPct val="20000"/>
        </a:spcBef>
        <a:spcAft>
          <a:spcPct val="0"/>
        </a:spcAft>
        <a:buClr>
          <a:srgbClr val="007DC3"/>
        </a:buClr>
        <a:buSzPct val="100000"/>
        <a:buFont typeface="Wingdings" pitchFamily="2" charset="2"/>
        <a:buChar char="l"/>
        <a:defRPr sz="2000">
          <a:solidFill>
            <a:schemeClr val="tx1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028700" indent="-206375" algn="l" defTabSz="685800" rtl="0" eaLnBrk="1" fontAlgn="base" hangingPunct="1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100000"/>
        <a:buFont typeface="Wingdings" pitchFamily="2" charset="2"/>
        <a:buChar char="l"/>
        <a:defRPr>
          <a:solidFill>
            <a:schemeClr val="tx1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439863" indent="-204788" algn="l" defTabSz="685800" rtl="0" eaLnBrk="1" fontAlgn="base" hangingPunct="1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Times New Roman" pitchFamily="18" charset="0"/>
        </a:defRPr>
      </a:lvl4pPr>
      <a:lvl5pPr marL="18526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5pPr>
      <a:lvl6pPr marL="23098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6pPr>
      <a:lvl7pPr marL="27670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7pPr>
      <a:lvl8pPr marL="32242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8pPr>
      <a:lvl9pPr marL="3681413" indent="-206375" algn="l" defTabSz="685800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google.be/url?sa=i&amp;rct=j&amp;q=&amp;esrc=s&amp;source=images&amp;cd=&amp;cad=rja&amp;uact=8&amp;ved=0ahUKEwjxkrWEvtTMAhVD6xoKHW4gBS0QjRwIBw&amp;url=http://ec.europa.eu/research/swafs/index.cfm?lg=en&amp;pg=news&amp;psig=AFQjCNEjVFnBMpgMHiXOufWEY45qF1MIMA&amp;ust=1463140487293952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659" y="915306"/>
            <a:ext cx="850789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ctr" hangingPunct="1"/>
            <a:endParaRPr lang="en-GB" sz="3200" dirty="0" smtClean="0">
              <a:solidFill>
                <a:srgbClr val="007DC3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 eaLnBrk="1" fontAlgn="ctr" hangingPunct="1"/>
            <a:r>
              <a:rPr lang="en-US" sz="2400" dirty="0"/>
              <a:t>European Platform for Social Sciences and Humanities </a:t>
            </a:r>
            <a:r>
              <a:rPr lang="en-US" sz="2400" dirty="0" smtClean="0"/>
              <a:t>research </a:t>
            </a:r>
            <a:r>
              <a:rPr lang="en-US" sz="2400" dirty="0"/>
              <a:t>relating to Ionizing </a:t>
            </a:r>
            <a:r>
              <a:rPr lang="en-US" sz="2400" dirty="0" smtClean="0"/>
              <a:t>Radiation</a:t>
            </a:r>
            <a:endParaRPr lang="nl-BE" sz="2400" b="1" u="sng" dirty="0" smtClean="0">
              <a:latin typeface="Segoe UI Light" pitchFamily="34" charset="0"/>
            </a:endParaRPr>
          </a:p>
          <a:p>
            <a:pPr algn="ctr" eaLnBrk="1" fontAlgn="ctr" hangingPunct="1"/>
            <a:endParaRPr lang="en-US" sz="2000" dirty="0" smtClean="0"/>
          </a:p>
          <a:p>
            <a:pPr algn="ctr" eaLnBrk="1" fontAlgn="ctr" hangingPunct="1"/>
            <a:endParaRPr lang="en-US" sz="2000" dirty="0"/>
          </a:p>
          <a:p>
            <a:pPr algn="ctr" eaLnBrk="1" fontAlgn="ctr" hangingPunct="1"/>
            <a:endParaRPr lang="en-US" sz="2000" dirty="0" smtClean="0"/>
          </a:p>
          <a:p>
            <a:pPr algn="just" eaLnBrk="1" fontAlgn="ctr" hangingPunct="1"/>
            <a:endParaRPr lang="en-US" sz="2000" dirty="0" smtClean="0"/>
          </a:p>
          <a:p>
            <a:pPr algn="just" eaLnBrk="1" fontAlgn="ctr" hangingPunct="1"/>
            <a:endParaRPr lang="en-US" sz="2000" dirty="0"/>
          </a:p>
          <a:p>
            <a:pPr algn="just" eaLnBrk="1" fontAlgn="ctr" hangingPunct="1"/>
            <a:endParaRPr lang="en-US" sz="2000" dirty="0" smtClean="0"/>
          </a:p>
          <a:p>
            <a:pPr algn="just" eaLnBrk="1" fontAlgn="ctr" hangingPunct="1"/>
            <a:endParaRPr lang="en-US" sz="2000" dirty="0"/>
          </a:p>
          <a:p>
            <a:pPr algn="just" eaLnBrk="1" fontAlgn="ctr" hangingPunct="1"/>
            <a:r>
              <a:rPr lang="en-US" sz="2000" dirty="0" smtClean="0"/>
              <a:t>Mission: to </a:t>
            </a:r>
            <a:r>
              <a:rPr lang="en-US" sz="2000" dirty="0"/>
              <a:t>stimulate the integration of social sciences and humanities </a:t>
            </a:r>
            <a:r>
              <a:rPr lang="en-US" sz="2000" dirty="0" smtClean="0"/>
              <a:t>in </a:t>
            </a:r>
            <a:r>
              <a:rPr lang="en-US" sz="2000" dirty="0"/>
              <a:t>research, practice and policy related to ionizing radiation, including, for example: radiation protection, low dose risk, radioecology, </a:t>
            </a:r>
            <a:r>
              <a:rPr lang="en-US" sz="2000" dirty="0">
                <a:solidFill>
                  <a:srgbClr val="FF0000"/>
                </a:solidFill>
              </a:rPr>
              <a:t>emergency preparedness and response</a:t>
            </a:r>
            <a:r>
              <a:rPr lang="en-US" sz="2000" dirty="0"/>
              <a:t>, dosimetry, medical applications, radioactive waste management, nuclear energy production, safety, NORM, site remediation etc.</a:t>
            </a:r>
            <a:endParaRPr lang="fr-F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Light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112085-1F26-7349-9529-9F16FCB1760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218" y="423022"/>
            <a:ext cx="2432776" cy="98456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4"/>
          <a:srcRect l="65366" t="52126" r="6856" b="23967"/>
          <a:stretch/>
        </p:blipFill>
        <p:spPr bwMode="auto">
          <a:xfrm>
            <a:off x="1974679" y="2164702"/>
            <a:ext cx="5075853" cy="21740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9058028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1500" y="1626163"/>
            <a:ext cx="32453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ctr" hangingPunct="1"/>
            <a:endParaRPr lang="en-GB" sz="3200" dirty="0" smtClean="0">
              <a:solidFill>
                <a:srgbClr val="007DC3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 eaLnBrk="1" fontAlgn="ctr" hangingPunct="1"/>
            <a:r>
              <a:rPr lang="en-US" sz="2800" dirty="0"/>
              <a:t>Strategic Research Agenda for Social Sciences and Humanities in </a:t>
            </a:r>
            <a:r>
              <a:rPr lang="en-US" sz="2800" dirty="0">
                <a:solidFill>
                  <a:schemeClr val="accent1"/>
                </a:solidFill>
              </a:rPr>
              <a:t>radiation </a:t>
            </a:r>
            <a:r>
              <a:rPr lang="en-US" sz="2800" dirty="0" smtClean="0">
                <a:solidFill>
                  <a:schemeClr val="accent1"/>
                </a:solidFill>
              </a:rPr>
              <a:t>protection</a:t>
            </a:r>
            <a:endParaRPr lang="en-GB" sz="2800" dirty="0">
              <a:solidFill>
                <a:schemeClr val="accent1"/>
              </a:solidFill>
            </a:endParaRPr>
          </a:p>
          <a:p>
            <a:pPr algn="ctr" eaLnBrk="1" fontAlgn="ctr" hangingPunct="1"/>
            <a:endParaRPr lang="fr-FR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Light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112085-1F26-7349-9529-9F16FCB1760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708" y="937506"/>
            <a:ext cx="2432776" cy="984568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4"/>
          <a:srcRect l="21937" t="14613" r="37798" b="3745"/>
          <a:stretch/>
        </p:blipFill>
        <p:spPr>
          <a:xfrm>
            <a:off x="0" y="384541"/>
            <a:ext cx="5145956" cy="586917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252900" y="4394201"/>
            <a:ext cx="2027499" cy="1645322"/>
            <a:chOff x="2386446" y="2951018"/>
            <a:chExt cx="3713019" cy="2672455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3" t="9178" r="54505"/>
            <a:stretch/>
          </p:blipFill>
          <p:spPr bwMode="auto">
            <a:xfrm>
              <a:off x="2386446" y="2951018"/>
              <a:ext cx="3713019" cy="1340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8" descr="http://ec.europa.eu/research/swafs/images/news/science_for_society_2014_banner.jpg">
              <a:hlinkClick r:id="rId6"/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30" r="13543" b="17997"/>
            <a:stretch/>
          </p:blipFill>
          <p:spPr bwMode="auto">
            <a:xfrm>
              <a:off x="2386446" y="4361343"/>
              <a:ext cx="3713019" cy="1262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83655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894" y="557674"/>
            <a:ext cx="8579821" cy="500801"/>
          </a:xfrm>
        </p:spPr>
        <p:txBody>
          <a:bodyPr/>
          <a:lstStyle/>
          <a:p>
            <a:r>
              <a:rPr lang="en-GB" dirty="0" smtClean="0">
                <a:solidFill>
                  <a:schemeClr val="accent2"/>
                </a:solidFill>
              </a:rPr>
              <a:t>SSH SRA</a:t>
            </a:r>
            <a:br>
              <a:rPr lang="en-GB" dirty="0" smtClean="0">
                <a:solidFill>
                  <a:schemeClr val="accent2"/>
                </a:solidFill>
              </a:rPr>
            </a:br>
            <a:r>
              <a:rPr lang="en-GB" dirty="0" smtClean="0">
                <a:solidFill>
                  <a:schemeClr val="accent2"/>
                </a:solidFill>
              </a:rPr>
              <a:t>in radiation protection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699" y="1485899"/>
            <a:ext cx="6756401" cy="4754543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GB" b="1" kern="1200" dirty="0" smtClean="0"/>
              <a:t>SRA addresses 4 grand challenges</a:t>
            </a:r>
            <a:endParaRPr lang="en-GB" b="1" kern="1200" dirty="0"/>
          </a:p>
          <a:p>
            <a:pPr lvl="0"/>
            <a:r>
              <a:rPr lang="en-GB" kern="1200" dirty="0"/>
              <a:t>Health and wellbeing </a:t>
            </a:r>
          </a:p>
          <a:p>
            <a:pPr lvl="0"/>
            <a:r>
              <a:rPr lang="en-GB" kern="1200" dirty="0"/>
              <a:t>Secure, safe and resilient societies </a:t>
            </a:r>
          </a:p>
          <a:p>
            <a:pPr lvl="0"/>
            <a:r>
              <a:rPr lang="en-GB" kern="1200" dirty="0"/>
              <a:t>Communication, collaboration and citizenship </a:t>
            </a:r>
          </a:p>
          <a:p>
            <a:pPr lvl="0"/>
            <a:r>
              <a:rPr lang="en-GB" kern="1200" dirty="0"/>
              <a:t>Integration, impact and reflexivity </a:t>
            </a:r>
          </a:p>
          <a:p>
            <a:pPr lvl="0"/>
            <a:endParaRPr lang="en-GB" dirty="0"/>
          </a:p>
          <a:p>
            <a:pPr marL="0" lvl="0" indent="0">
              <a:buNone/>
            </a:pPr>
            <a:r>
              <a:rPr lang="en-GB" b="1" kern="1200" dirty="0"/>
              <a:t>6</a:t>
            </a:r>
            <a:r>
              <a:rPr lang="en-GB" b="1" kern="1200" dirty="0" smtClean="0"/>
              <a:t> </a:t>
            </a:r>
            <a:r>
              <a:rPr lang="en-GB" b="1" kern="1200" dirty="0"/>
              <a:t>research </a:t>
            </a:r>
            <a:r>
              <a:rPr lang="en-GB" b="1" kern="1200" dirty="0" smtClean="0"/>
              <a:t>lines with detailed research topics</a:t>
            </a:r>
            <a:endParaRPr lang="en-GB" b="1" kern="1200" dirty="0"/>
          </a:p>
          <a:p>
            <a:pPr marL="0" lv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         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7203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764" y="458502"/>
            <a:ext cx="6932352" cy="500801"/>
          </a:xfrm>
        </p:spPr>
        <p:txBody>
          <a:bodyPr/>
          <a:lstStyle/>
          <a:p>
            <a:pPr algn="ctr"/>
            <a:r>
              <a:rPr lang="en-US" dirty="0" smtClean="0"/>
              <a:t>CONFIDENCE addressed some topics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215" y="1422399"/>
            <a:ext cx="8573386" cy="433070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Research </a:t>
            </a:r>
            <a:r>
              <a:rPr lang="en-US" dirty="0"/>
              <a:t>line 1: effects of social, psychological and economic aspects on </a:t>
            </a:r>
            <a:r>
              <a:rPr lang="en-US" dirty="0" smtClean="0"/>
              <a:t>radiological protection </a:t>
            </a:r>
            <a:r>
              <a:rPr lang="en-US" dirty="0" err="1"/>
              <a:t>behaviour</a:t>
            </a:r>
            <a:r>
              <a:rPr lang="en-US" dirty="0"/>
              <a:t> and actors’ </a:t>
            </a:r>
            <a:r>
              <a:rPr lang="en-US" dirty="0" smtClean="0"/>
              <a:t>choices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Research </a:t>
            </a:r>
            <a:r>
              <a:rPr lang="en-US" dirty="0"/>
              <a:t>line 2: h</a:t>
            </a:r>
            <a:r>
              <a:rPr lang="en-US" dirty="0" smtClean="0"/>
              <a:t>olistic </a:t>
            </a:r>
            <a:r>
              <a:rPr lang="en-US" dirty="0"/>
              <a:t>approaches to governance of radiological </a:t>
            </a:r>
            <a:r>
              <a:rPr lang="en-US" dirty="0" smtClean="0"/>
              <a:t>risks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Research </a:t>
            </a:r>
            <a:r>
              <a:rPr lang="en-US" dirty="0"/>
              <a:t>line 3: Responsible Research and Innovation in Radiological </a:t>
            </a:r>
            <a:r>
              <a:rPr lang="en-US" dirty="0" smtClean="0"/>
              <a:t>Protection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Research </a:t>
            </a:r>
            <a:r>
              <a:rPr lang="en-US" dirty="0"/>
              <a:t>line 4: stakeholder engagement in radiological protection research </a:t>
            </a:r>
            <a:r>
              <a:rPr lang="en-US" dirty="0" smtClean="0"/>
              <a:t>and development</a:t>
            </a:r>
            <a:r>
              <a:rPr lang="en-US" dirty="0"/>
              <a:t>, policy and </a:t>
            </a:r>
            <a:r>
              <a:rPr lang="en-US" dirty="0" smtClean="0"/>
              <a:t>practice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Research </a:t>
            </a:r>
            <a:r>
              <a:rPr lang="en-US" dirty="0"/>
              <a:t>line 5: </a:t>
            </a:r>
            <a:r>
              <a:rPr lang="en-US" dirty="0" smtClean="0"/>
              <a:t>Risk </a:t>
            </a:r>
            <a:r>
              <a:rPr lang="en-US" dirty="0"/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1437012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677" y="486494"/>
            <a:ext cx="8579821" cy="500801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rgbClr val="007DC3"/>
                </a:solidFill>
              </a:rPr>
              <a:t>Some SSH CONFIDENCE  </a:t>
            </a:r>
            <a:r>
              <a:rPr lang="en-GB" dirty="0" smtClean="0">
                <a:solidFill>
                  <a:srgbClr val="007DC3"/>
                </a:solidFill>
              </a:rPr>
              <a:t>contributions</a:t>
            </a:r>
            <a:endParaRPr lang="en-GB" dirty="0">
              <a:solidFill>
                <a:srgbClr val="007DC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099" y="1447800"/>
            <a:ext cx="8293101" cy="4792643"/>
          </a:xfrm>
        </p:spPr>
        <p:txBody>
          <a:bodyPr/>
          <a:lstStyle/>
          <a:p>
            <a:pPr lvl="1"/>
            <a:r>
              <a:rPr lang="en-US" dirty="0" smtClean="0"/>
              <a:t>CONFIDENCE reaffirmed that integration of SSH is possible and needed. </a:t>
            </a:r>
            <a:endParaRPr lang="en-US" dirty="0"/>
          </a:p>
          <a:p>
            <a:pPr lvl="1"/>
            <a:r>
              <a:rPr lang="en-US" dirty="0" smtClean="0"/>
              <a:t>A framework </a:t>
            </a:r>
            <a:r>
              <a:rPr lang="en-US" dirty="0"/>
              <a:t>for dignified living conditions </a:t>
            </a:r>
            <a:r>
              <a:rPr lang="en-US" dirty="0" smtClean="0"/>
              <a:t>was further elaborated and tested.</a:t>
            </a:r>
          </a:p>
          <a:p>
            <a:pPr lvl="1"/>
            <a:r>
              <a:rPr lang="en-US" dirty="0" smtClean="0"/>
              <a:t>Conceptualization </a:t>
            </a:r>
            <a:r>
              <a:rPr lang="en-US" dirty="0"/>
              <a:t>of </a:t>
            </a:r>
            <a:r>
              <a:rPr lang="en-US" dirty="0" smtClean="0"/>
              <a:t>social uncertainties in emergency management developed for the first time.</a:t>
            </a:r>
            <a:endParaRPr lang="en-GB" dirty="0" smtClean="0"/>
          </a:p>
          <a:p>
            <a:pPr lvl="1"/>
            <a:r>
              <a:rPr lang="en-GB" dirty="0" smtClean="0"/>
              <a:t>Identified (potentially wrong) assumptions </a:t>
            </a:r>
            <a:r>
              <a:rPr lang="en-GB" dirty="0" smtClean="0"/>
              <a:t>about </a:t>
            </a:r>
            <a:r>
              <a:rPr lang="en-GB" dirty="0" smtClean="0"/>
              <a:t>stakeholders’ concerns and behaviour in an emergency situation and highlighted the need to research this in a systematic way.</a:t>
            </a:r>
          </a:p>
          <a:p>
            <a:pPr lvl="1"/>
            <a:r>
              <a:rPr lang="en-GB" dirty="0" smtClean="0"/>
              <a:t>Developed and tested selected communication tools to </a:t>
            </a:r>
            <a:r>
              <a:rPr lang="en-GB" dirty="0" err="1" smtClean="0"/>
              <a:t>adress</a:t>
            </a:r>
            <a:r>
              <a:rPr lang="en-GB" dirty="0" smtClean="0"/>
              <a:t> uncertainties.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3733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FUTURES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42" y="1176308"/>
            <a:ext cx="8573386" cy="5092126"/>
          </a:xfrm>
        </p:spPr>
        <p:txBody>
          <a:bodyPr/>
          <a:lstStyle/>
          <a:p>
            <a:r>
              <a:rPr lang="en-US" sz="2000" dirty="0"/>
              <a:t>Assessment of the radiological and non-radiological effects of radiological accidents through </a:t>
            </a:r>
            <a:r>
              <a:rPr lang="en-US" sz="2000" dirty="0" smtClean="0"/>
              <a:t>transdisciplinary research</a:t>
            </a:r>
            <a:r>
              <a:rPr lang="en-US" sz="2000" dirty="0"/>
              <a:t>, for instance in the case of a </a:t>
            </a:r>
            <a:r>
              <a:rPr lang="en-US" sz="2000" b="1" dirty="0"/>
              <a:t>medical overexposure or in industrial radiology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Social, ethical and psychological issues related to preparedness and response to </a:t>
            </a:r>
            <a:r>
              <a:rPr lang="en-US" sz="2000" b="1" dirty="0"/>
              <a:t>nuclear and </a:t>
            </a:r>
            <a:r>
              <a:rPr lang="en-US" sz="2000" b="1" dirty="0" smtClean="0"/>
              <a:t>radiological terrorism </a:t>
            </a:r>
            <a:r>
              <a:rPr lang="en-US" sz="2000" b="1" dirty="0"/>
              <a:t>and other criminal </a:t>
            </a:r>
            <a:r>
              <a:rPr lang="en-US" sz="2000" b="1" dirty="0" err="1"/>
              <a:t>behaviour</a:t>
            </a:r>
            <a:r>
              <a:rPr lang="en-US" sz="2000" dirty="0" smtClean="0"/>
              <a:t>.</a:t>
            </a:r>
            <a:endParaRPr lang="en-GB" sz="2000" dirty="0"/>
          </a:p>
          <a:p>
            <a:r>
              <a:rPr lang="en-US" sz="2000" dirty="0"/>
              <a:t>Evaluating the </a:t>
            </a:r>
            <a:r>
              <a:rPr lang="en-US" sz="2000" b="1" dirty="0"/>
              <a:t>institutional uptake </a:t>
            </a:r>
            <a:r>
              <a:rPr lang="en-US" sz="2000" dirty="0"/>
              <a:t>of research projects and findings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… due attention </a:t>
            </a:r>
            <a:r>
              <a:rPr lang="en-US" sz="2000" dirty="0"/>
              <a:t>to issues of </a:t>
            </a:r>
            <a:r>
              <a:rPr lang="en-US" sz="2000" b="1" dirty="0"/>
              <a:t>representation </a:t>
            </a:r>
            <a:r>
              <a:rPr lang="en-US" sz="2000" b="1" dirty="0" smtClean="0"/>
              <a:t>in stakeholder engagement</a:t>
            </a:r>
            <a:r>
              <a:rPr lang="en-US" sz="2000" dirty="0" smtClean="0"/>
              <a:t>.</a:t>
            </a:r>
          </a:p>
          <a:p>
            <a:r>
              <a:rPr lang="en-US" sz="2000" b="1" dirty="0"/>
              <a:t>Potential and limitations of involving citizens in the production of knowledge for radiological protection</a:t>
            </a:r>
            <a:r>
              <a:rPr lang="en-US" sz="2000" b="1" dirty="0" smtClean="0"/>
              <a:t>.</a:t>
            </a:r>
            <a:r>
              <a:rPr lang="en-US" sz="2000" dirty="0" smtClean="0"/>
              <a:t> Examples </a:t>
            </a:r>
            <a:r>
              <a:rPr lang="en-US" sz="2000" dirty="0"/>
              <a:t>include citizen science, citizen journalism, and partnerships with </a:t>
            </a:r>
            <a:r>
              <a:rPr lang="en-US" sz="2000" dirty="0" smtClean="0"/>
              <a:t>local </a:t>
            </a:r>
            <a:r>
              <a:rPr lang="en-GB" sz="2000" dirty="0" smtClean="0"/>
              <a:t>communities.</a:t>
            </a:r>
          </a:p>
          <a:p>
            <a:r>
              <a:rPr lang="en-US" sz="2000" dirty="0"/>
              <a:t>Developing </a:t>
            </a:r>
            <a:r>
              <a:rPr lang="en-US" sz="2000" b="1" dirty="0"/>
              <a:t>risk communication about low </a:t>
            </a:r>
            <a:r>
              <a:rPr lang="en-US" sz="2000" b="1" dirty="0" smtClean="0"/>
              <a:t>doses. </a:t>
            </a:r>
          </a:p>
          <a:p>
            <a:pPr marL="0" indent="0">
              <a:buNone/>
            </a:pPr>
            <a:r>
              <a:rPr lang="en-US" sz="2000" dirty="0" smtClean="0"/>
              <a:t>.</a:t>
            </a:r>
            <a:endParaRPr lang="en-US" sz="2000" dirty="0"/>
          </a:p>
          <a:p>
            <a:endParaRPr lang="en-US" sz="20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448728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solidFill>
                  <a:srgbClr val="007DC3"/>
                </a:solidFill>
              </a:rPr>
              <a:t>CONCLUSIONS</a:t>
            </a:r>
            <a:endParaRPr lang="en-GB" dirty="0">
              <a:solidFill>
                <a:srgbClr val="007DC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5" y="1257301"/>
            <a:ext cx="8573386" cy="4983142"/>
          </a:xfrm>
        </p:spPr>
        <p:txBody>
          <a:bodyPr/>
          <a:lstStyle/>
          <a:p>
            <a:pPr>
              <a:spcAft>
                <a:spcPts val="400"/>
              </a:spcAft>
            </a:pPr>
            <a:r>
              <a:rPr lang="en-GB" dirty="0" smtClean="0"/>
              <a:t>Some SSH findings </a:t>
            </a:r>
            <a:r>
              <a:rPr lang="en-GB" dirty="0" smtClean="0"/>
              <a:t>are not </a:t>
            </a:r>
            <a:r>
              <a:rPr lang="en-GB" dirty="0" smtClean="0"/>
              <a:t>new </a:t>
            </a:r>
            <a:r>
              <a:rPr lang="en-GB" dirty="0" smtClean="0"/>
              <a:t>but need </a:t>
            </a:r>
            <a:r>
              <a:rPr lang="en-GB" dirty="0" smtClean="0"/>
              <a:t>repeating as </a:t>
            </a:r>
            <a:r>
              <a:rPr lang="en-GB" dirty="0" smtClean="0"/>
              <a:t>still not </a:t>
            </a:r>
            <a:r>
              <a:rPr lang="en-GB" dirty="0" smtClean="0"/>
              <a:t>applied in practice </a:t>
            </a:r>
            <a:r>
              <a:rPr lang="en-GB" dirty="0" smtClean="0"/>
              <a:t>– need concerted effort to change</a:t>
            </a:r>
          </a:p>
          <a:p>
            <a:pPr>
              <a:spcAft>
                <a:spcPts val="400"/>
              </a:spcAft>
            </a:pPr>
            <a:r>
              <a:rPr lang="en-GB" dirty="0" smtClean="0"/>
              <a:t>Clear that social research needed </a:t>
            </a:r>
            <a:r>
              <a:rPr lang="en-GB" dirty="0" smtClean="0"/>
              <a:t>in EP&amp;R as </a:t>
            </a:r>
            <a:r>
              <a:rPr lang="en-GB" dirty="0" smtClean="0"/>
              <a:t>we have seen how technical solutions are </a:t>
            </a:r>
            <a:r>
              <a:rPr lang="en-GB" i="1" dirty="0" smtClean="0"/>
              <a:t>not</a:t>
            </a:r>
            <a:r>
              <a:rPr lang="en-GB" dirty="0" smtClean="0"/>
              <a:t> </a:t>
            </a:r>
            <a:r>
              <a:rPr lang="en-GB" i="1" dirty="0" smtClean="0"/>
              <a:t>solutions</a:t>
            </a:r>
            <a:r>
              <a:rPr lang="en-GB" dirty="0" smtClean="0"/>
              <a:t> to the challenges faced, but only </a:t>
            </a:r>
            <a:r>
              <a:rPr lang="en-GB" i="1" dirty="0" smtClean="0"/>
              <a:t>partial </a:t>
            </a:r>
            <a:r>
              <a:rPr lang="en-GB" dirty="0" smtClean="0"/>
              <a:t>solutions.</a:t>
            </a:r>
          </a:p>
          <a:p>
            <a:pPr>
              <a:spcAft>
                <a:spcPts val="400"/>
              </a:spcAft>
            </a:pPr>
            <a:r>
              <a:rPr lang="en-GB" dirty="0" smtClean="0"/>
              <a:t>Proved that working </a:t>
            </a:r>
            <a:r>
              <a:rPr lang="en-GB" dirty="0" smtClean="0"/>
              <a:t>in </a:t>
            </a:r>
            <a:r>
              <a:rPr lang="en-GB" dirty="0" smtClean="0"/>
              <a:t>an </a:t>
            </a:r>
            <a:r>
              <a:rPr lang="en-GB" dirty="0" smtClean="0"/>
              <a:t>inter-disciplinary way </a:t>
            </a:r>
            <a:r>
              <a:rPr lang="en-GB" dirty="0" smtClean="0"/>
              <a:t>is not only possible but is also beneficial. </a:t>
            </a:r>
          </a:p>
          <a:p>
            <a:pPr marL="0" indent="0">
              <a:spcAft>
                <a:spcPts val="400"/>
              </a:spcAft>
              <a:buNone/>
            </a:pPr>
            <a:endParaRPr lang="en-GB" dirty="0" smtClean="0"/>
          </a:p>
          <a:p>
            <a:pPr marL="0" indent="0" algn="ctr">
              <a:spcAft>
                <a:spcPts val="400"/>
              </a:spcAft>
              <a:buNone/>
            </a:pPr>
            <a:r>
              <a:rPr lang="en-GB" b="1" dirty="0" smtClean="0"/>
              <a:t>Institutional uptake of the CONFIDENCE results should be followed and stimulated.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992959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807"/>
            <a:ext cx="9144000" cy="152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9" y="1873822"/>
            <a:ext cx="3602189" cy="23970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5481" y="1907983"/>
            <a:ext cx="42307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0070C0"/>
                </a:solidFill>
                <a:latin typeface="+mn-lt"/>
              </a:rPr>
              <a:t>1</a:t>
            </a:r>
            <a:r>
              <a:rPr lang="en-GB" sz="2400" b="1" baseline="30000" dirty="0" smtClean="0">
                <a:solidFill>
                  <a:srgbClr val="0070C0"/>
                </a:solidFill>
                <a:latin typeface="+mn-lt"/>
              </a:rPr>
              <a:t>st</a:t>
            </a:r>
            <a:r>
              <a:rPr lang="en-GB" sz="2400" b="1" dirty="0" smtClean="0">
                <a:solidFill>
                  <a:srgbClr val="0070C0"/>
                </a:solidFill>
                <a:latin typeface="+mn-lt"/>
              </a:rPr>
              <a:t> to 3</a:t>
            </a:r>
            <a:r>
              <a:rPr lang="en-GB" sz="2400" b="1" baseline="30000" dirty="0" smtClean="0">
                <a:solidFill>
                  <a:srgbClr val="0070C0"/>
                </a:solidFill>
                <a:latin typeface="+mn-lt"/>
              </a:rPr>
              <a:t>rd</a:t>
            </a:r>
            <a:r>
              <a:rPr lang="en-GB" sz="2400" b="1" dirty="0" smtClean="0">
                <a:solidFill>
                  <a:srgbClr val="0070C0"/>
                </a:solidFill>
                <a:latin typeface="+mn-lt"/>
              </a:rPr>
              <a:t> of September 2020</a:t>
            </a:r>
          </a:p>
          <a:p>
            <a:pPr algn="ctr"/>
            <a:r>
              <a:rPr lang="en-GB" sz="2400" b="1" dirty="0" smtClean="0">
                <a:solidFill>
                  <a:srgbClr val="0070C0"/>
                </a:solidFill>
                <a:latin typeface="+mn-lt"/>
              </a:rPr>
              <a:t>Athens, Greece</a:t>
            </a:r>
            <a:endParaRPr lang="en-GB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112085-1F26-7349-9529-9F16FCB1760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49" y="4435935"/>
            <a:ext cx="2352608" cy="10396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0" b="24731"/>
          <a:stretch/>
        </p:blipFill>
        <p:spPr>
          <a:xfrm>
            <a:off x="77459" y="5617664"/>
            <a:ext cx="1354996" cy="10161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740" y="5697245"/>
            <a:ext cx="3750196" cy="9365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808" y="5801266"/>
            <a:ext cx="2536405" cy="4880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22933" y="2834923"/>
            <a:ext cx="52689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DC3"/>
                </a:solidFill>
                <a:latin typeface="+mn-lt"/>
              </a:rPr>
              <a:t>I</a:t>
            </a:r>
            <a:r>
              <a:rPr lang="en-US" sz="2000" dirty="0" smtClean="0">
                <a:solidFill>
                  <a:srgbClr val="007DC3"/>
                </a:solidFill>
                <a:latin typeface="+mn-lt"/>
              </a:rPr>
              <a:t>nternational</a:t>
            </a:r>
            <a:r>
              <a:rPr lang="en-US" sz="2000" dirty="0">
                <a:solidFill>
                  <a:srgbClr val="007DC3"/>
                </a:solidFill>
                <a:latin typeface="+mn-lt"/>
              </a:rPr>
              <a:t>, multidisciplinary and stakeholder driven </a:t>
            </a:r>
            <a:r>
              <a:rPr lang="en-US" sz="2000" dirty="0" smtClean="0">
                <a:solidFill>
                  <a:srgbClr val="007DC3"/>
                </a:solidFill>
                <a:latin typeface="+mn-lt"/>
              </a:rPr>
              <a:t>annual event</a:t>
            </a:r>
            <a:r>
              <a:rPr lang="en-US" sz="2000" dirty="0">
                <a:solidFill>
                  <a:srgbClr val="007DC3"/>
                </a:solidFill>
                <a:latin typeface="+mn-lt"/>
              </a:rPr>
              <a:t>, devoted to academics, researchers, experts and civil society stakeholders involved in social science and humanities research on ionizing radiation. </a:t>
            </a:r>
            <a:endParaRPr lang="en-US" sz="2000" dirty="0" smtClean="0">
              <a:solidFill>
                <a:srgbClr val="007DC3"/>
              </a:solidFill>
              <a:latin typeface="+mn-lt"/>
            </a:endParaRPr>
          </a:p>
          <a:p>
            <a:endParaRPr lang="en-US" sz="2000" dirty="0" smtClean="0">
              <a:solidFill>
                <a:srgbClr val="007DC3"/>
              </a:solidFill>
              <a:latin typeface="+mn-lt"/>
            </a:endParaRPr>
          </a:p>
          <a:p>
            <a:r>
              <a:rPr lang="en-US" sz="2000" dirty="0" smtClean="0">
                <a:solidFill>
                  <a:srgbClr val="007DC3"/>
                </a:solidFill>
                <a:latin typeface="+mn-lt"/>
              </a:rPr>
              <a:t>The </a:t>
            </a:r>
            <a:r>
              <a:rPr lang="en-US" sz="2000" dirty="0">
                <a:solidFill>
                  <a:srgbClr val="007DC3"/>
                </a:solidFill>
                <a:latin typeface="+mn-lt"/>
              </a:rPr>
              <a:t>conference </a:t>
            </a:r>
            <a:r>
              <a:rPr lang="en-US" sz="2000" dirty="0" smtClean="0">
                <a:solidFill>
                  <a:srgbClr val="007DC3"/>
                </a:solidFill>
                <a:latin typeface="+mn-lt"/>
              </a:rPr>
              <a:t>includes: </a:t>
            </a:r>
            <a:r>
              <a:rPr lang="en-US" sz="2000" dirty="0">
                <a:solidFill>
                  <a:srgbClr val="007DC3"/>
                </a:solidFill>
                <a:latin typeface="+mn-lt"/>
              </a:rPr>
              <a:t>scientific sessions, workshops, round </a:t>
            </a:r>
            <a:r>
              <a:rPr lang="en-US" sz="2000" dirty="0" smtClean="0">
                <a:solidFill>
                  <a:srgbClr val="007DC3"/>
                </a:solidFill>
                <a:latin typeface="+mn-lt"/>
              </a:rPr>
              <a:t>tables &amp; </a:t>
            </a:r>
            <a:r>
              <a:rPr lang="en-US" sz="2000" dirty="0">
                <a:solidFill>
                  <a:srgbClr val="007DC3"/>
                </a:solidFill>
                <a:latin typeface="+mn-lt"/>
              </a:rPr>
              <a:t>parallel </a:t>
            </a:r>
            <a:r>
              <a:rPr lang="en-US" sz="2000" dirty="0" smtClean="0">
                <a:solidFill>
                  <a:srgbClr val="007DC3"/>
                </a:solidFill>
                <a:latin typeface="+mn-lt"/>
              </a:rPr>
              <a:t>meetings.</a:t>
            </a:r>
            <a:endParaRPr lang="en-GB" sz="2000" dirty="0">
              <a:solidFill>
                <a:srgbClr val="007DC3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4700" y="5720753"/>
            <a:ext cx="987202" cy="50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882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BSS (1)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SCK•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_SC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_SC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_SC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emplate BSS" id="{A318F10B-7346-2C4C-A849-9BE722DC25DF}" vid="{D5888048-A956-9A40-B9CD-2BC0AAD191D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1114</TotalTime>
  <Pages>22</Pages>
  <Words>515</Words>
  <Application>Microsoft Office PowerPoint</Application>
  <PresentationFormat>On-screen Show (4:3)</PresentationFormat>
  <Paragraphs>57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Segoe UI</vt:lpstr>
      <vt:lpstr>Segoe UI Light</vt:lpstr>
      <vt:lpstr>Times New Roman</vt:lpstr>
      <vt:lpstr>Wingdings</vt:lpstr>
      <vt:lpstr>template BSS (1)</vt:lpstr>
      <vt:lpstr>PowerPoint Presentation</vt:lpstr>
      <vt:lpstr>PowerPoint Presentation</vt:lpstr>
      <vt:lpstr>SSH SRA in radiation protection</vt:lpstr>
      <vt:lpstr>CONFIDENCE addressed some topics from</vt:lpstr>
      <vt:lpstr>Some SSH CONFIDENCE  contributions</vt:lpstr>
      <vt:lpstr>FUTURES</vt:lpstr>
      <vt:lpstr>CONCLUSIONS</vt:lpstr>
      <vt:lpstr>PowerPoint Presentation</vt:lpstr>
    </vt:vector>
  </TitlesOfParts>
  <Company>BMLFUW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Ehold, Verena</dc:creator>
  <cp:lastModifiedBy>Perko Tanja</cp:lastModifiedBy>
  <cp:revision>58</cp:revision>
  <cp:lastPrinted>2011-12-22T07:31:06Z</cp:lastPrinted>
  <dcterms:created xsi:type="dcterms:W3CDTF">2017-06-17T19:41:21Z</dcterms:created>
  <dcterms:modified xsi:type="dcterms:W3CDTF">2019-12-04T18:19:10Z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</Properties>
</file>